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6408" y="281940"/>
            <a:ext cx="10617835" cy="559435"/>
          </a:xfrm>
          <a:custGeom>
            <a:avLst/>
            <a:gdLst/>
            <a:ahLst/>
            <a:cxnLst/>
            <a:rect l="l" t="t" r="r" b="b"/>
            <a:pathLst>
              <a:path w="10617835" h="559435">
                <a:moveTo>
                  <a:pt x="10617708" y="0"/>
                </a:moveTo>
                <a:lnTo>
                  <a:pt x="139827" y="0"/>
                </a:lnTo>
                <a:lnTo>
                  <a:pt x="0" y="559307"/>
                </a:lnTo>
                <a:lnTo>
                  <a:pt x="10477881" y="559307"/>
                </a:lnTo>
                <a:lnTo>
                  <a:pt x="10617708" y="0"/>
                </a:lnTo>
                <a:close/>
              </a:path>
            </a:pathLst>
          </a:custGeom>
          <a:solidFill>
            <a:srgbClr val="EE2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83" y="326136"/>
            <a:ext cx="4313682" cy="56769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5775" y="326136"/>
            <a:ext cx="424421" cy="56769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1119" y="326136"/>
            <a:ext cx="4818126" cy="5676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9469" y="1390650"/>
            <a:ext cx="1011306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3118" y="1637791"/>
            <a:ext cx="11465763" cy="396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hyperlink" Target="mailto:Over_holiday@alfabank.ru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hyperlink" Target="https://alfabank.ru/sme/profits/credit-holidays/" TargetMode="External"/><Relationship Id="rId17" Type="http://schemas.openxmlformats.org/officeDocument/2006/relationships/image" Target="../media/image37.png"/><Relationship Id="rId2" Type="http://schemas.openxmlformats.org/officeDocument/2006/relationships/image" Target="../media/image2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hyperlink" Target="http://publication.pravo.gov.ru/Document/View/0001202203110015#print" TargetMode="External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openxmlformats.org/officeDocument/2006/relationships/image" Target="../media/image33.png"/><Relationship Id="rId19" Type="http://schemas.openxmlformats.org/officeDocument/2006/relationships/hyperlink" Target="mailto:Holiday_SME_MMB@alfabank.ru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s://alfabank.ru/get-money/land/credit-holidays-2020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mailto:moyplatej@alfabank.ru" TargetMode="Externa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62"/>
            <a:ext cx="12192000" cy="6841490"/>
          </a:xfrm>
          <a:custGeom>
            <a:avLst/>
            <a:gdLst/>
            <a:ahLst/>
            <a:cxnLst/>
            <a:rect l="l" t="t" r="r" b="b"/>
            <a:pathLst>
              <a:path w="12192000" h="6841490">
                <a:moveTo>
                  <a:pt x="12192000" y="0"/>
                </a:moveTo>
                <a:lnTo>
                  <a:pt x="0" y="0"/>
                </a:lnTo>
                <a:lnTo>
                  <a:pt x="0" y="6841234"/>
                </a:lnTo>
                <a:lnTo>
                  <a:pt x="12192000" y="684123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10412"/>
            <a:ext cx="12204700" cy="6854190"/>
            <a:chOff x="-6350" y="10412"/>
            <a:chExt cx="12204700" cy="6854190"/>
          </a:xfrm>
        </p:grpSpPr>
        <p:sp>
          <p:nvSpPr>
            <p:cNvPr id="4" name="object 4"/>
            <p:cNvSpPr/>
            <p:nvPr/>
          </p:nvSpPr>
          <p:spPr>
            <a:xfrm>
              <a:off x="0" y="16762"/>
              <a:ext cx="12192000" cy="6841490"/>
            </a:xfrm>
            <a:custGeom>
              <a:avLst/>
              <a:gdLst/>
              <a:ahLst/>
              <a:cxnLst/>
              <a:rect l="l" t="t" r="r" b="b"/>
              <a:pathLst>
                <a:path w="12192000" h="6841490">
                  <a:moveTo>
                    <a:pt x="12192000" y="6841234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6841234"/>
                  </a:lnTo>
                </a:path>
              </a:pathLst>
            </a:custGeom>
            <a:ln w="12192">
              <a:solidFill>
                <a:srgbClr val="AF1F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5108" y="822959"/>
              <a:ext cx="6845808" cy="50703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400" y="103631"/>
              <a:ext cx="339851" cy="4892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5768" y="822959"/>
              <a:ext cx="1546859" cy="2926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40936"/>
              <a:ext cx="2065782" cy="100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7611" y="4440936"/>
              <a:ext cx="750569" cy="1009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0011" y="4440936"/>
              <a:ext cx="1686306" cy="10096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934712"/>
              <a:ext cx="6387845" cy="10096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428487"/>
              <a:ext cx="6971538" cy="100965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81457" y="4562602"/>
            <a:ext cx="635698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Альфа-Банк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3890"/>
              </a:lnSpc>
              <a:spcBef>
                <a:spcPts val="27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Меры 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поддержки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бизнеса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Антикризисные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программы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292" y="6231640"/>
            <a:ext cx="947419" cy="511809"/>
            <a:chOff x="50292" y="6231640"/>
            <a:chExt cx="947419" cy="511809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92" y="6231640"/>
              <a:ext cx="685038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767" y="6231640"/>
              <a:ext cx="432054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6260" y="6231640"/>
              <a:ext cx="441197" cy="51128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81457" y="6289040"/>
            <a:ext cx="65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2022г.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540" y="1140866"/>
            <a:ext cx="11663045" cy="490855"/>
            <a:chOff x="264540" y="1140866"/>
            <a:chExt cx="11663045" cy="490855"/>
          </a:xfrm>
        </p:grpSpPr>
        <p:sp>
          <p:nvSpPr>
            <p:cNvPr id="3" name="object 3"/>
            <p:cNvSpPr/>
            <p:nvPr/>
          </p:nvSpPr>
          <p:spPr>
            <a:xfrm>
              <a:off x="264541" y="1140866"/>
              <a:ext cx="11663045" cy="489584"/>
            </a:xfrm>
            <a:custGeom>
              <a:avLst/>
              <a:gdLst/>
              <a:ahLst/>
              <a:cxnLst/>
              <a:rect l="l" t="t" r="r" b="b"/>
              <a:pathLst>
                <a:path w="11663045" h="489585">
                  <a:moveTo>
                    <a:pt x="11662918" y="0"/>
                  </a:moveTo>
                  <a:lnTo>
                    <a:pt x="11662918" y="0"/>
                  </a:lnTo>
                  <a:lnTo>
                    <a:pt x="0" y="0"/>
                  </a:lnTo>
                  <a:lnTo>
                    <a:pt x="0" y="489305"/>
                  </a:lnTo>
                  <a:lnTo>
                    <a:pt x="11662918" y="489305"/>
                  </a:lnTo>
                  <a:lnTo>
                    <a:pt x="11662918" y="0"/>
                  </a:lnTo>
                  <a:close/>
                </a:path>
              </a:pathLst>
            </a:custGeom>
            <a:solidFill>
              <a:srgbClr val="EE3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099" y="1266431"/>
              <a:ext cx="878586" cy="28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7543" y="1190231"/>
              <a:ext cx="2513837" cy="2888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3927" y="1342631"/>
              <a:ext cx="941070" cy="288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4395" y="1266431"/>
              <a:ext cx="2932938" cy="2888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199" y="1266431"/>
              <a:ext cx="2932938" cy="288810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8190" y="1134491"/>
          <a:ext cx="11682095" cy="538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750"/>
                <a:gridCol w="2957195"/>
                <a:gridCol w="3479164"/>
                <a:gridCol w="3288029"/>
              </a:tblGrid>
              <a:tr h="489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Программа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3790" marR="319405" indent="-78676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Стимулирование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8,5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(антикризисная </a:t>
                      </a:r>
                      <a:r>
                        <a:rPr sz="1000" b="1" spc="-2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программа)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Льготное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финансирование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МСП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Льготное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финансирование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МСП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3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Инициатор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Корпорация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МСП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Корпорация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МСП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ЦБ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Ставка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8,5%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15%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(малый)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13,5%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(средний)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15%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(малый)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13,5%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(средний)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0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Сумма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кредита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150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млн.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1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млрд.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300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млн.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0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Период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действия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31.03.2022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31.12.2022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31.12.2022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0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Цели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Инвест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ПОС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РЕФ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ИНВЕСТ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ОБОРОТ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Форма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выдачи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Кредит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Кредит</a:t>
                      </a:r>
                      <a:r>
                        <a:rPr sz="1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НКЛ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ограниченным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кол-ом</a:t>
                      </a:r>
                      <a:r>
                        <a:rPr sz="1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траншей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Кредит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ВКЛ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0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Сроки кредита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года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36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мес.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мес.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льготной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ставки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года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36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мес.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мес.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2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овани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аемщикам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Узкий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перечень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ОКВЭД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Согласование</a:t>
                      </a:r>
                      <a:r>
                        <a:rPr sz="1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кредита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КМСП</a:t>
                      </a:r>
                      <a:r>
                        <a:rPr sz="1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части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поручительства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ограничений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запрещенных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ОКВЭД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(по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209-ФЗ)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5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Вид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обеспечения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69240" marR="260985" indent="-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Корпорации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МСП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(зонтичный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механизм)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- до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50%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ОД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РГО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70%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ОД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Недвижимость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ТС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29590" marR="521970" indent="63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Корпорации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МСП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(зонтичный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механизм)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- до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50%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ОД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РГО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70%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ОД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Недвижимость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ТС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35609" marR="425450" indent="-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Корпорации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МСП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(зонтичный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механизм)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- до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50%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ОД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РГО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70%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ОД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Недвижимость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ТС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20540" y="4492752"/>
            <a:ext cx="874776" cy="73761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66700" y="80772"/>
            <a:ext cx="10617835" cy="612140"/>
            <a:chOff x="266700" y="80772"/>
            <a:chExt cx="10617835" cy="612140"/>
          </a:xfrm>
        </p:grpSpPr>
        <p:sp>
          <p:nvSpPr>
            <p:cNvPr id="12" name="object 12"/>
            <p:cNvSpPr/>
            <p:nvPr/>
          </p:nvSpPr>
          <p:spPr>
            <a:xfrm>
              <a:off x="266700" y="80772"/>
              <a:ext cx="10617835" cy="559435"/>
            </a:xfrm>
            <a:custGeom>
              <a:avLst/>
              <a:gdLst/>
              <a:ahLst/>
              <a:cxnLst/>
              <a:rect l="l" t="t" r="r" b="b"/>
              <a:pathLst>
                <a:path w="10617835" h="559435">
                  <a:moveTo>
                    <a:pt x="10617708" y="0"/>
                  </a:moveTo>
                  <a:lnTo>
                    <a:pt x="139826" y="0"/>
                  </a:lnTo>
                  <a:lnTo>
                    <a:pt x="0" y="559307"/>
                  </a:lnTo>
                  <a:lnTo>
                    <a:pt x="10477881" y="559307"/>
                  </a:lnTo>
                  <a:lnTo>
                    <a:pt x="10617708" y="0"/>
                  </a:lnTo>
                  <a:close/>
                </a:path>
              </a:pathLst>
            </a:custGeom>
            <a:solidFill>
              <a:srgbClr val="EE2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1475" y="124968"/>
              <a:ext cx="5211318" cy="5676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3703" y="124968"/>
              <a:ext cx="736853" cy="567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0047" y="124968"/>
              <a:ext cx="1879853" cy="56768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88161" y="188213"/>
            <a:ext cx="6905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/>
                <a:cs typeface="Arial"/>
              </a:rPr>
              <a:t>Льготные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программы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кредитования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гос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поддержкой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44528" y="102107"/>
            <a:ext cx="236220" cy="3611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7894" y="389636"/>
            <a:ext cx="8571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Кредитные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каникулы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от </a:t>
            </a:r>
            <a:r>
              <a:rPr sz="2000" dirty="0">
                <a:latin typeface="Arial"/>
                <a:cs typeface="Arial"/>
              </a:rPr>
              <a:t>Альфа-Банка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Госпрограмма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для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бизнеса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4236" y="1020899"/>
            <a:ext cx="4326255" cy="728345"/>
            <a:chOff x="364236" y="1020899"/>
            <a:chExt cx="4326255" cy="728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42" y="1020899"/>
              <a:ext cx="3542596" cy="1870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36" y="1133868"/>
              <a:ext cx="1209294" cy="4015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0744" y="1133868"/>
              <a:ext cx="538721" cy="4015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7924" y="1133868"/>
              <a:ext cx="300977" cy="4015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7360" y="1133868"/>
              <a:ext cx="1963674" cy="4015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8247" y="1133868"/>
              <a:ext cx="1181862" cy="4015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2119" y="1347228"/>
              <a:ext cx="462546" cy="4015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1868" y="1347228"/>
              <a:ext cx="1131570" cy="4015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7603" y="1347228"/>
              <a:ext cx="348246" cy="40156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23163" y="960831"/>
            <a:ext cx="4406900" cy="3360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0985" algn="ctr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Государственная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программа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кредитных</a:t>
            </a:r>
            <a:endParaRPr sz="1400">
              <a:latin typeface="Arial"/>
              <a:cs typeface="Arial"/>
            </a:endParaRPr>
          </a:p>
          <a:p>
            <a:pPr marL="53975" marR="313690" algn="ct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каникул </a:t>
            </a:r>
            <a:r>
              <a:rPr sz="1400" b="1" dirty="0">
                <a:latin typeface="Arial"/>
                <a:cs typeface="Arial"/>
              </a:rPr>
              <a:t>по </a:t>
            </a:r>
            <a:r>
              <a:rPr sz="1400" b="1" spc="-5" dirty="0">
                <a:latin typeface="Arial"/>
                <a:cs typeface="Arial"/>
              </a:rPr>
              <a:t>106-ФЗ </a:t>
            </a:r>
            <a:r>
              <a:rPr sz="1400" b="1" spc="-15" dirty="0">
                <a:latin typeface="Arial"/>
                <a:cs typeface="Arial"/>
              </a:rPr>
              <a:t>возобновлена </a:t>
            </a:r>
            <a:r>
              <a:rPr sz="1400" b="1" dirty="0">
                <a:latin typeface="Arial"/>
                <a:cs typeface="Arial"/>
              </a:rPr>
              <a:t>и </a:t>
            </a:r>
            <a:r>
              <a:rPr sz="1400" b="1" spc="-15" dirty="0">
                <a:latin typeface="Arial"/>
                <a:cs typeface="Arial"/>
              </a:rPr>
              <a:t>действует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до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30.09.2022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12700" marR="127000">
              <a:lnSpc>
                <a:spcPct val="100000"/>
              </a:lnSpc>
              <a:spcBef>
                <a:spcPts val="1045"/>
              </a:spcBef>
            </a:pPr>
            <a:r>
              <a:rPr sz="1200" spc="-20" dirty="0">
                <a:latin typeface="Microsoft Sans Serif"/>
                <a:cs typeface="Microsoft Sans Serif"/>
              </a:rPr>
              <a:t>Кредитные каникулы </a:t>
            </a:r>
            <a:r>
              <a:rPr sz="1200" spc="-10" dirty="0">
                <a:latin typeface="Microsoft Sans Serif"/>
                <a:cs typeface="Microsoft Sans Serif"/>
              </a:rPr>
              <a:t>по </a:t>
            </a:r>
            <a:r>
              <a:rPr sz="1200" spc="-30" dirty="0">
                <a:latin typeface="Microsoft Sans Serif"/>
                <a:cs typeface="Microsoft Sans Serif"/>
              </a:rPr>
              <a:t>106-ФЗ </a:t>
            </a:r>
            <a:r>
              <a:rPr sz="1200" spc="495" dirty="0">
                <a:latin typeface="Microsoft Sans Serif"/>
                <a:cs typeface="Microsoft Sans Serif"/>
              </a:rPr>
              <a:t>— </a:t>
            </a:r>
            <a:r>
              <a:rPr sz="1200" spc="-10" dirty="0">
                <a:latin typeface="Microsoft Sans Serif"/>
                <a:cs typeface="Microsoft Sans Serif"/>
              </a:rPr>
              <a:t>это льготный период,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который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регламентируется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государством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основании</a:t>
            </a:r>
            <a:r>
              <a:rPr sz="1200" dirty="0">
                <a:latin typeface="Microsoft Sans Serif"/>
                <a:cs typeface="Microsoft Sans Serif"/>
              </a:rPr>
              <a:t> 106-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ФЗ.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Приостановить </a:t>
            </a:r>
            <a:r>
              <a:rPr sz="1200" spc="-10" dirty="0">
                <a:latin typeface="Microsoft Sans Serif"/>
                <a:cs typeface="Microsoft Sans Serif"/>
              </a:rPr>
              <a:t>выплаты по </a:t>
            </a:r>
            <a:r>
              <a:rPr sz="1200" spc="-15" dirty="0">
                <a:latin typeface="Microsoft Sans Serif"/>
                <a:cs typeface="Microsoft Sans Serif"/>
              </a:rPr>
              <a:t>кредиту </a:t>
            </a:r>
            <a:r>
              <a:rPr sz="1200" spc="-20" dirty="0">
                <a:latin typeface="Microsoft Sans Serif"/>
                <a:cs typeface="Microsoft Sans Serif"/>
              </a:rPr>
              <a:t>можно </a:t>
            </a:r>
            <a:r>
              <a:rPr sz="1200" spc="-5" dirty="0">
                <a:latin typeface="Microsoft Sans Serif"/>
                <a:cs typeface="Microsoft Sans Serif"/>
              </a:rPr>
              <a:t>на </a:t>
            </a:r>
            <a:r>
              <a:rPr sz="1200" spc="-20" dirty="0">
                <a:latin typeface="Microsoft Sans Serif"/>
                <a:cs typeface="Microsoft Sans Serif"/>
              </a:rPr>
              <a:t>срок </a:t>
            </a:r>
            <a:r>
              <a:rPr sz="1200" spc="-5" dirty="0">
                <a:latin typeface="Microsoft Sans Serif"/>
                <a:cs typeface="Microsoft Sans Serif"/>
              </a:rPr>
              <a:t>до 6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месяцев.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Программа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представителей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малого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среднего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бизнеса,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если </a:t>
            </a:r>
            <a:r>
              <a:rPr sz="1200" spc="-10" dirty="0">
                <a:latin typeface="Microsoft Sans Serif"/>
                <a:cs typeface="Microsoft Sans Serif"/>
              </a:rPr>
              <a:t>деятельность </a:t>
            </a:r>
            <a:r>
              <a:rPr sz="1200" spc="-5" dirty="0">
                <a:latin typeface="Microsoft Sans Serif"/>
                <a:cs typeface="Microsoft Sans Serif"/>
              </a:rPr>
              <a:t>относится </a:t>
            </a:r>
            <a:r>
              <a:rPr sz="1200" spc="-75" dirty="0">
                <a:latin typeface="Microsoft Sans Serif"/>
                <a:cs typeface="Microsoft Sans Serif"/>
              </a:rPr>
              <a:t>к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перечню </a:t>
            </a:r>
            <a:r>
              <a:rPr sz="1200" spc="-5" dirty="0">
                <a:latin typeface="Microsoft Sans Serif"/>
                <a:cs typeface="Microsoft Sans Serif"/>
              </a:rPr>
              <a:t>отраслей </a:t>
            </a:r>
            <a:r>
              <a:rPr sz="1200" spc="-20" dirty="0">
                <a:latin typeface="Microsoft Sans Serif"/>
                <a:cs typeface="Microsoft Sans Serif"/>
              </a:rPr>
              <a:t>экономики 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согласно Постановлению Правительства </a:t>
            </a:r>
            <a:r>
              <a:rPr sz="1200" spc="20" dirty="0">
                <a:latin typeface="Microsoft Sans Serif"/>
                <a:cs typeface="Microsoft Sans Serif"/>
              </a:rPr>
              <a:t>№337 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11"/>
              </a:rPr>
              <a:t>http://publication.pravo.gov.ru/Document/View/000120220311001 </a:t>
            </a:r>
            <a:r>
              <a:rPr sz="1200" spc="-305" dirty="0">
                <a:solidFill>
                  <a:srgbClr val="0462C1"/>
                </a:solidFill>
                <a:latin typeface="Microsoft Sans Serif"/>
                <a:cs typeface="Microsoft Sans Serif"/>
                <a:hlinkClick r:id="rId11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11"/>
              </a:rPr>
              <a:t>5#print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395605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также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заёмщиков, которые </a:t>
            </a:r>
            <a:r>
              <a:rPr sz="1200" spc="-5" dirty="0">
                <a:latin typeface="Microsoft Sans Serif"/>
                <a:cs typeface="Microsoft Sans Serif"/>
              </a:rPr>
              <a:t>относятся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к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субъектам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малого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4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среднего предпринимательства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кредитный 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договор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у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которых</a:t>
            </a:r>
            <a:r>
              <a:rPr sz="1200" spc="-20" dirty="0">
                <a:latin typeface="Microsoft Sans Serif"/>
                <a:cs typeface="Microsoft Sans Serif"/>
              </a:rPr>
              <a:t> заключён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до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10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марта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2022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года.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009" y="4862271"/>
            <a:ext cx="42945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Подробно</a:t>
            </a:r>
            <a:r>
              <a:rPr sz="12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здесь</a:t>
            </a:r>
            <a:r>
              <a:rPr sz="1200" spc="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12"/>
              </a:rPr>
              <a:t>https://alfabank.ru/sme/profits/credit-holidays</a:t>
            </a:r>
            <a:r>
              <a:rPr sz="1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12"/>
              </a:rPr>
              <a:t>/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2786" y="5652064"/>
            <a:ext cx="2356658" cy="111028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844528" y="102107"/>
            <a:ext cx="236220" cy="36118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918928" y="920508"/>
            <a:ext cx="3477260" cy="401955"/>
            <a:chOff x="6918928" y="920508"/>
            <a:chExt cx="3477260" cy="401955"/>
          </a:xfrm>
        </p:grpSpPr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18928" y="1020899"/>
              <a:ext cx="2774503" cy="1870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70720" y="920508"/>
              <a:ext cx="300977" cy="4015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30155" y="920508"/>
              <a:ext cx="765809" cy="40156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982970" y="960831"/>
            <a:ext cx="5400040" cy="3229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7716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Кредитные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каникулы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от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Альфа-Банка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 marR="245110" indent="42545">
              <a:lnSpc>
                <a:spcPct val="100000"/>
              </a:lnSpc>
              <a:spcBef>
                <a:spcPts val="5"/>
              </a:spcBef>
            </a:pPr>
            <a:r>
              <a:rPr sz="1200" spc="495" dirty="0">
                <a:latin typeface="Microsoft Sans Serif"/>
                <a:cs typeface="Microsoft Sans Serif"/>
              </a:rPr>
              <a:t>—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льготный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период,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течение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которого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заёмщик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может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уменьшить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или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приостановить</a:t>
            </a:r>
            <a:r>
              <a:rPr sz="1200" spc="-10" dirty="0">
                <a:latin typeface="Microsoft Sans Serif"/>
                <a:cs typeface="Microsoft Sans Serif"/>
              </a:rPr>
              <a:t> выплаты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кредитного </a:t>
            </a:r>
            <a:r>
              <a:rPr sz="1200" spc="-15" dirty="0">
                <a:latin typeface="Microsoft Sans Serif"/>
                <a:cs typeface="Microsoft Sans Serif"/>
              </a:rPr>
              <a:t>обязательства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latin typeface="Arial"/>
                <a:cs typeface="Arial"/>
              </a:rPr>
              <a:t>на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срок </a:t>
            </a:r>
            <a:r>
              <a:rPr sz="1200" b="1" spc="-5" dirty="0">
                <a:latin typeface="Arial"/>
                <a:cs typeface="Arial"/>
              </a:rPr>
              <a:t>до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6 месяцев</a:t>
            </a:r>
            <a:r>
              <a:rPr sz="1200" spc="-5" dirty="0">
                <a:latin typeface="Microsoft Sans Serif"/>
                <a:cs typeface="Microsoft Sans Serif"/>
              </a:rPr>
              <a:t>.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время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действия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Кредитных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каникул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выдача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новых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траншей/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кредитование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счёта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осуществляется.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После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окончания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Кредитных 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каникул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обслуживание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осуществляется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прежних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условиях.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БКИ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будут</a:t>
            </a:r>
            <a:r>
              <a:rPr sz="1200" spc="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передаваться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нулевые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платежи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495" dirty="0">
                <a:latin typeface="Microsoft Sans Serif"/>
                <a:cs typeface="Microsoft Sans Serif"/>
              </a:rPr>
              <a:t>—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как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будто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банк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не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выставлял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их </a:t>
            </a:r>
            <a:r>
              <a:rPr sz="1200" spc="-75" dirty="0">
                <a:latin typeface="Microsoft Sans Serif"/>
                <a:cs typeface="Microsoft Sans Serif"/>
              </a:rPr>
              <a:t>к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оплате.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latin typeface="Microsoft Sans Serif"/>
                <a:cs typeface="Microsoft Sans Serif"/>
              </a:rPr>
              <a:t>Как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воспользоваться</a:t>
            </a:r>
            <a:endParaRPr sz="1200">
              <a:latin typeface="Microsoft Sans Serif"/>
              <a:cs typeface="Microsoft Sans Serif"/>
            </a:endParaRPr>
          </a:p>
          <a:p>
            <a:pPr marL="12700" marR="85979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ИП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или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генеральному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директору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компании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нужно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написать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нам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выделенную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почту:</a:t>
            </a:r>
            <a:endParaRPr sz="1200">
              <a:latin typeface="Microsoft Sans Serif"/>
              <a:cs typeface="Microsoft Sans Serif"/>
            </a:endParaRPr>
          </a:p>
          <a:p>
            <a:pPr marL="756285" marR="991869" indent="-287020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000" spc="-5" dirty="0">
                <a:latin typeface="Microsoft Sans Serif"/>
                <a:cs typeface="Microsoft Sans Serif"/>
              </a:rPr>
              <a:t>для </a:t>
            </a:r>
            <a:r>
              <a:rPr sz="1000" spc="-20" dirty="0">
                <a:latin typeface="Microsoft Sans Serif"/>
                <a:cs typeface="Microsoft Sans Serif"/>
              </a:rPr>
              <a:t>продуктов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b="1" spc="-10" dirty="0">
                <a:latin typeface="Arial"/>
                <a:cs typeface="Arial"/>
              </a:rPr>
              <a:t>Овердрафт </a:t>
            </a:r>
            <a:r>
              <a:rPr sz="1000" spc="-5" dirty="0">
                <a:latin typeface="Microsoft Sans Serif"/>
                <a:cs typeface="Microsoft Sans Serif"/>
              </a:rPr>
              <a:t>и </a:t>
            </a:r>
            <a:r>
              <a:rPr sz="1000" b="1" spc="-5" dirty="0">
                <a:latin typeface="Arial"/>
                <a:cs typeface="Arial"/>
              </a:rPr>
              <a:t>Кредитная </a:t>
            </a:r>
            <a:r>
              <a:rPr sz="1000" b="1" spc="-10" dirty="0">
                <a:latin typeface="Arial"/>
                <a:cs typeface="Arial"/>
              </a:rPr>
              <a:t>карта </a:t>
            </a:r>
            <a:r>
              <a:rPr sz="1000" b="1" spc="-5" dirty="0">
                <a:latin typeface="Arial"/>
                <a:cs typeface="Arial"/>
              </a:rPr>
              <a:t>для </a:t>
            </a:r>
            <a:r>
              <a:rPr sz="1000" b="1" spc="-10" dirty="0">
                <a:latin typeface="Arial"/>
                <a:cs typeface="Arial"/>
              </a:rPr>
              <a:t>бизнеса</a:t>
            </a:r>
            <a:r>
              <a:rPr sz="1000" spc="-10" dirty="0">
                <a:latin typeface="Microsoft Sans Serif"/>
                <a:cs typeface="Microsoft Sans Serif"/>
              </a:rPr>
              <a:t>: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  <a:hlinkClick r:id="rId18"/>
              </a:rPr>
              <a:t>Over_holiday@alfabank.ru</a:t>
            </a:r>
            <a:endParaRPr sz="1000">
              <a:latin typeface="Microsoft Sans Serif"/>
              <a:cs typeface="Microsoft Sans Serif"/>
            </a:endParaRPr>
          </a:p>
          <a:p>
            <a:pPr marL="756285" marR="1702435" indent="-2870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000" spc="-5" dirty="0">
                <a:latin typeface="Microsoft Sans Serif"/>
                <a:cs typeface="Microsoft Sans Serif"/>
              </a:rPr>
              <a:t>для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других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кредитных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продуктов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малого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бизнеса: </a:t>
            </a:r>
            <a:r>
              <a:rPr sz="1000" spc="-25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  <a:hlinkClick r:id="rId19"/>
              </a:rPr>
              <a:t>Holiday_SME_MMB@alfabank.ru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82970" y="4346829"/>
            <a:ext cx="1725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теме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письма </a:t>
            </a:r>
            <a:r>
              <a:rPr sz="1200" spc="-15" dirty="0">
                <a:latin typeface="Microsoft Sans Serif"/>
                <a:cs typeface="Microsoft Sans Serif"/>
              </a:rPr>
              <a:t>укажите: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40551" y="4531233"/>
            <a:ext cx="14903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EE2F23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ИНН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организации,</a:t>
            </a:r>
            <a:endParaRPr sz="10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EE2F23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город,</a:t>
            </a:r>
            <a:endParaRPr sz="10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EE2F23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000" spc="-15" dirty="0">
                <a:latin typeface="Microsoft Sans Serif"/>
                <a:cs typeface="Microsoft Sans Serif"/>
              </a:rPr>
              <a:t>название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компании.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82970" y="5169789"/>
            <a:ext cx="1706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В </a:t>
            </a:r>
            <a:r>
              <a:rPr sz="1200" spc="-10" dirty="0">
                <a:latin typeface="Microsoft Sans Serif"/>
                <a:cs typeface="Microsoft Sans Serif"/>
              </a:rPr>
              <a:t>теле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письма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укажите: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82970" y="5354192"/>
            <a:ext cx="4730115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95"/>
              </a:spcBef>
              <a:buClr>
                <a:srgbClr val="EE2F23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000" spc="-15" dirty="0">
                <a:latin typeface="Microsoft Sans Serif"/>
                <a:cs typeface="Microsoft Sans Serif"/>
              </a:rPr>
              <a:t>название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кредитного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продукта,</a:t>
            </a:r>
            <a:endParaRPr sz="1000">
              <a:latin typeface="Microsoft Sans Serif"/>
              <a:cs typeface="Microsoft Sans Serif"/>
            </a:endParaRPr>
          </a:p>
          <a:p>
            <a:pPr marL="756285" indent="-287020">
              <a:lnSpc>
                <a:spcPct val="100000"/>
              </a:lnSpc>
              <a:buClr>
                <a:srgbClr val="EE2F23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000" spc="-15" dirty="0">
                <a:latin typeface="Microsoft Sans Serif"/>
                <a:cs typeface="Microsoft Sans Serif"/>
              </a:rPr>
              <a:t>номер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кредитного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договора,</a:t>
            </a:r>
            <a:endParaRPr sz="1000">
              <a:latin typeface="Microsoft Sans Serif"/>
              <a:cs typeface="Microsoft Sans Serif"/>
            </a:endParaRPr>
          </a:p>
          <a:p>
            <a:pPr marL="756285" indent="-287020">
              <a:lnSpc>
                <a:spcPts val="1195"/>
              </a:lnSpc>
              <a:buClr>
                <a:srgbClr val="EE2F23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000" spc="-15" dirty="0">
                <a:latin typeface="Microsoft Sans Serif"/>
                <a:cs typeface="Microsoft Sans Serif"/>
              </a:rPr>
              <a:t>фразу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</a:t>
            </a:r>
            <a:r>
              <a:rPr sz="1000" spc="-15" dirty="0">
                <a:solidFill>
                  <a:srgbClr val="EE2F23"/>
                </a:solidFill>
                <a:latin typeface="Microsoft Sans Serif"/>
                <a:cs typeface="Microsoft Sans Serif"/>
              </a:rPr>
              <a:t>Кредитные</a:t>
            </a:r>
            <a:r>
              <a:rPr sz="1000" spc="25" dirty="0">
                <a:solidFill>
                  <a:srgbClr val="EE2F23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EE2F23"/>
                </a:solidFill>
                <a:latin typeface="Microsoft Sans Serif"/>
                <a:cs typeface="Microsoft Sans Serif"/>
              </a:rPr>
              <a:t>каникулы</a:t>
            </a:r>
            <a:r>
              <a:rPr sz="1000" spc="-20" dirty="0">
                <a:latin typeface="Microsoft Sans Serif"/>
                <a:cs typeface="Microsoft Sans Serif"/>
              </a:rPr>
              <a:t>»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краткое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описание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вашего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запроса.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435"/>
              </a:lnSpc>
            </a:pPr>
            <a:r>
              <a:rPr sz="1200" spc="-5" dirty="0">
                <a:latin typeface="Microsoft Sans Serif"/>
                <a:cs typeface="Microsoft Sans Serif"/>
              </a:rPr>
              <a:t>Мы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свяжемся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вами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обсудим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индивидуальные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условия.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Подробно</a:t>
            </a:r>
            <a:r>
              <a:rPr sz="12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здесь</a:t>
            </a:r>
            <a:r>
              <a:rPr sz="1200" spc="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12"/>
              </a:rPr>
              <a:t>https://alfabank.ru/sme/profits/credit-holidays/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400" y="103631"/>
            <a:ext cx="339851" cy="4892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361" y="1255516"/>
            <a:ext cx="7681700" cy="421737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1752" y="5707379"/>
          <a:ext cx="10457815" cy="993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8880"/>
                <a:gridCol w="7970520"/>
              </a:tblGrid>
              <a:tr h="297180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тарифы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684276">
                <a:tc gridSpan="2">
                  <a:txBody>
                    <a:bodyPr/>
                    <a:lstStyle/>
                    <a:p>
                      <a:pPr marL="86995">
                        <a:lnSpc>
                          <a:spcPts val="159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Перевод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иностранной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валюты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–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0,12%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ts val="151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Выполнение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функций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агента валютного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контроля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0,12%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ts val="159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Конвертация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–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0,05%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0,35%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(зависит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суммарного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объема конвертации)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07847" y="425195"/>
            <a:ext cx="10439400" cy="612140"/>
            <a:chOff x="307847" y="425195"/>
            <a:chExt cx="10439400" cy="612140"/>
          </a:xfrm>
        </p:grpSpPr>
        <p:sp>
          <p:nvSpPr>
            <p:cNvPr id="6" name="object 6"/>
            <p:cNvSpPr/>
            <p:nvPr/>
          </p:nvSpPr>
          <p:spPr>
            <a:xfrm>
              <a:off x="307847" y="425195"/>
              <a:ext cx="10439400" cy="559435"/>
            </a:xfrm>
            <a:custGeom>
              <a:avLst/>
              <a:gdLst/>
              <a:ahLst/>
              <a:cxnLst/>
              <a:rect l="l" t="t" r="r" b="b"/>
              <a:pathLst>
                <a:path w="10439400" h="559435">
                  <a:moveTo>
                    <a:pt x="10439400" y="0"/>
                  </a:moveTo>
                  <a:lnTo>
                    <a:pt x="139827" y="0"/>
                  </a:lnTo>
                  <a:lnTo>
                    <a:pt x="0" y="559307"/>
                  </a:lnTo>
                  <a:lnTo>
                    <a:pt x="10299573" y="559307"/>
                  </a:lnTo>
                  <a:lnTo>
                    <a:pt x="10439400" y="0"/>
                  </a:lnTo>
                  <a:close/>
                </a:path>
              </a:pathLst>
            </a:custGeom>
            <a:solidFill>
              <a:srgbClr val="EE2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384" y="469391"/>
              <a:ext cx="4927854" cy="56768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14069" y="532638"/>
            <a:ext cx="4618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Arial"/>
                <a:cs typeface="Arial"/>
              </a:rPr>
              <a:t>Акция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«Поддержка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клиентов </a:t>
            </a:r>
            <a:r>
              <a:rPr sz="2000" dirty="0">
                <a:latin typeface="Arial"/>
                <a:cs typeface="Arial"/>
              </a:rPr>
              <a:t>с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ВЭД»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44528" y="102107"/>
            <a:ext cx="236220" cy="3611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5279" y="2039111"/>
          <a:ext cx="11599545" cy="1400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2965"/>
                <a:gridCol w="8177529"/>
              </a:tblGrid>
              <a:tr h="43129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ПУ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Подмосковный+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239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Предложение</a:t>
                      </a:r>
                      <a:r>
                        <a:rPr sz="1400" b="1" i="1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только</a:t>
                      </a:r>
                      <a:r>
                        <a:rPr sz="1400" b="1" i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для</a:t>
                      </a:r>
                      <a:r>
                        <a:rPr sz="1400" b="1" i="1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ЮЛ</a:t>
                      </a:r>
                      <a:r>
                        <a:rPr sz="14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и</a:t>
                      </a:r>
                      <a:r>
                        <a:rPr sz="14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ИП</a:t>
                      </a:r>
                      <a:r>
                        <a:rPr sz="1400" b="1" i="1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Московской</a:t>
                      </a:r>
                      <a:r>
                        <a:rPr sz="1400" b="1" i="1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области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957072">
                <a:tc gridSpan="2">
                  <a:txBody>
                    <a:bodyPr/>
                    <a:lstStyle/>
                    <a:p>
                      <a:pPr marL="394970" indent="-287020">
                        <a:lnSpc>
                          <a:spcPct val="100000"/>
                        </a:lnSpc>
                        <a:spcBef>
                          <a:spcPts val="1335"/>
                        </a:spcBef>
                        <a:buClr>
                          <a:srgbClr val="FF0000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  <a:tab pos="5512435" algn="l"/>
                          <a:tab pos="5798820" algn="l"/>
                        </a:tabLst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1,29%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эквайринг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до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300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тыс.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 рублей	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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500</a:t>
                      </a:r>
                      <a:r>
                        <a:rPr sz="14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тыс.</a:t>
                      </a:r>
                      <a:r>
                        <a:rPr sz="14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руб.</a:t>
                      </a:r>
                      <a:r>
                        <a:rPr sz="14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внесение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наличных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через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банкоматы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94970" indent="-287020">
                        <a:lnSpc>
                          <a:spcPts val="1670"/>
                        </a:lnSpc>
                        <a:buClr>
                          <a:srgbClr val="FF0000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  <a:tab pos="5512435" algn="l"/>
                          <a:tab pos="5798820" algn="l"/>
                        </a:tabLst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4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внешних</a:t>
                      </a:r>
                      <a:r>
                        <a:rPr sz="14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платежей</a:t>
                      </a:r>
                      <a:r>
                        <a:rPr sz="1400" b="1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4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рублях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счета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ЮЛ и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ИП	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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12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месяцев</a:t>
                      </a:r>
                      <a:r>
                        <a:rPr sz="14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обслуживания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первой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карты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Альфа-бизнес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94970" indent="-287020">
                        <a:lnSpc>
                          <a:spcPts val="1670"/>
                        </a:lnSpc>
                        <a:buClr>
                          <a:srgbClr val="FF0000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  <a:tab pos="5512435" algn="l"/>
                          <a:tab pos="5798820" algn="l"/>
                        </a:tabLst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150</a:t>
                      </a:r>
                      <a:r>
                        <a:rPr sz="14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тыс.</a:t>
                      </a:r>
                      <a:r>
                        <a:rPr sz="14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руб.</a:t>
                      </a:r>
                      <a:r>
                        <a:rPr sz="14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4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переводы</a:t>
                      </a:r>
                      <a:r>
                        <a:rPr sz="14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ИП</a:t>
                      </a:r>
                      <a:r>
                        <a:rPr sz="14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свой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счет	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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5%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кэшбэк</a:t>
                      </a:r>
                      <a:r>
                        <a:rPr sz="14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за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бизнес-расходы,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1%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прочее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07847" y="425195"/>
            <a:ext cx="10439400" cy="612140"/>
            <a:chOff x="307847" y="425195"/>
            <a:chExt cx="10439400" cy="612140"/>
          </a:xfrm>
        </p:grpSpPr>
        <p:sp>
          <p:nvSpPr>
            <p:cNvPr id="4" name="object 4"/>
            <p:cNvSpPr/>
            <p:nvPr/>
          </p:nvSpPr>
          <p:spPr>
            <a:xfrm>
              <a:off x="307847" y="425195"/>
              <a:ext cx="10439400" cy="559435"/>
            </a:xfrm>
            <a:custGeom>
              <a:avLst/>
              <a:gdLst/>
              <a:ahLst/>
              <a:cxnLst/>
              <a:rect l="l" t="t" r="r" b="b"/>
              <a:pathLst>
                <a:path w="10439400" h="559435">
                  <a:moveTo>
                    <a:pt x="10439400" y="0"/>
                  </a:moveTo>
                  <a:lnTo>
                    <a:pt x="139827" y="0"/>
                  </a:lnTo>
                  <a:lnTo>
                    <a:pt x="0" y="559307"/>
                  </a:lnTo>
                  <a:lnTo>
                    <a:pt x="10299573" y="559307"/>
                  </a:lnTo>
                  <a:lnTo>
                    <a:pt x="10439400" y="0"/>
                  </a:lnTo>
                  <a:close/>
                </a:path>
              </a:pathLst>
            </a:custGeom>
            <a:solidFill>
              <a:srgbClr val="EE2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384" y="469391"/>
              <a:ext cx="4668774" cy="5676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14069" y="532638"/>
            <a:ext cx="4360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Пакеты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услуг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рамках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поддержки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375" y="3896867"/>
            <a:ext cx="11581130" cy="1388745"/>
          </a:xfrm>
          <a:custGeom>
            <a:avLst/>
            <a:gdLst/>
            <a:ahLst/>
            <a:cxnLst/>
            <a:rect l="l" t="t" r="r" b="b"/>
            <a:pathLst>
              <a:path w="11581130" h="1388745">
                <a:moveTo>
                  <a:pt x="0" y="1388363"/>
                </a:moveTo>
                <a:lnTo>
                  <a:pt x="11580876" y="1388363"/>
                </a:lnTo>
                <a:lnTo>
                  <a:pt x="11580876" y="0"/>
                </a:lnTo>
                <a:lnTo>
                  <a:pt x="0" y="0"/>
                </a:lnTo>
                <a:lnTo>
                  <a:pt x="0" y="1388363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472" y="3902964"/>
            <a:ext cx="3397250" cy="4254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585"/>
              </a:spcBef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ПУ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Активный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бизнес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489" y="4469638"/>
            <a:ext cx="5000625" cy="66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Verdana"/>
                <a:cs typeface="Verdana"/>
              </a:rPr>
              <a:t>Преимущество:</a:t>
            </a:r>
            <a:endParaRPr sz="1400">
              <a:latin typeface="Verdana"/>
              <a:cs typeface="Verdana"/>
            </a:endParaRPr>
          </a:p>
          <a:p>
            <a:pPr marL="299085" marR="5080" indent="-287020">
              <a:lnSpc>
                <a:spcPts val="1660"/>
              </a:lnSpc>
              <a:spcBef>
                <a:spcPts val="75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новых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клиентов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банка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со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сроком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регистрации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бизнеса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от 6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мес.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7890" y="4006977"/>
            <a:ext cx="49650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dirty="0">
                <a:latin typeface="Verdana"/>
                <a:cs typeface="Verdana"/>
              </a:rPr>
              <a:t>50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внешних </a:t>
            </a:r>
            <a:r>
              <a:rPr sz="1400" b="1" dirty="0">
                <a:latin typeface="Verdana"/>
                <a:cs typeface="Verdana"/>
              </a:rPr>
              <a:t>платежей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 </a:t>
            </a:r>
            <a:r>
              <a:rPr sz="1400" spc="-5" dirty="0">
                <a:latin typeface="Verdana"/>
                <a:cs typeface="Verdana"/>
              </a:rPr>
              <a:t>руб.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счета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ЮЛ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ИП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dirty="0">
                <a:latin typeface="Verdana"/>
                <a:cs typeface="Verdana"/>
              </a:rPr>
              <a:t>1,39%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эквайринг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7890" y="4433696"/>
            <a:ext cx="57264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dirty="0">
                <a:latin typeface="Verdana"/>
                <a:cs typeface="Verdana"/>
              </a:rPr>
              <a:t>300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тыс.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руб.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внутренние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внешние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переводы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ФЛ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dirty="0">
                <a:latin typeface="Verdana"/>
                <a:cs typeface="Verdana"/>
              </a:rPr>
              <a:t>300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тыс.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руб.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переводы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ИП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свой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счёт.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4528" y="102107"/>
            <a:ext cx="236220" cy="361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847" y="420623"/>
            <a:ext cx="10439400" cy="567690"/>
            <a:chOff x="307847" y="420623"/>
            <a:chExt cx="10439400" cy="567690"/>
          </a:xfrm>
        </p:grpSpPr>
        <p:sp>
          <p:nvSpPr>
            <p:cNvPr id="3" name="object 3"/>
            <p:cNvSpPr/>
            <p:nvPr/>
          </p:nvSpPr>
          <p:spPr>
            <a:xfrm>
              <a:off x="307847" y="425195"/>
              <a:ext cx="10439400" cy="559435"/>
            </a:xfrm>
            <a:custGeom>
              <a:avLst/>
              <a:gdLst/>
              <a:ahLst/>
              <a:cxnLst/>
              <a:rect l="l" t="t" r="r" b="b"/>
              <a:pathLst>
                <a:path w="10439400" h="559435">
                  <a:moveTo>
                    <a:pt x="10439400" y="0"/>
                  </a:moveTo>
                  <a:lnTo>
                    <a:pt x="139827" y="0"/>
                  </a:lnTo>
                  <a:lnTo>
                    <a:pt x="0" y="559307"/>
                  </a:lnTo>
                  <a:lnTo>
                    <a:pt x="10299573" y="559307"/>
                  </a:lnTo>
                  <a:lnTo>
                    <a:pt x="10439400" y="0"/>
                  </a:lnTo>
                  <a:close/>
                </a:path>
              </a:pathLst>
            </a:custGeom>
            <a:solidFill>
              <a:srgbClr val="EE2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563" y="420623"/>
              <a:ext cx="2827782" cy="5676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9579" y="483870"/>
            <a:ext cx="2517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Зарплатный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проект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848" y="2460498"/>
            <a:ext cx="82112" cy="8185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57556" y="2417993"/>
            <a:ext cx="1855470" cy="608330"/>
            <a:chOff x="257556" y="2417993"/>
            <a:chExt cx="1855470" cy="6083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674" y="2417993"/>
              <a:ext cx="1185624" cy="1683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556" y="2590800"/>
              <a:ext cx="346697" cy="4229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312" y="2570988"/>
              <a:ext cx="1521714" cy="45491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84220" y="2842260"/>
            <a:ext cx="1637538" cy="45491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0552" y="3113532"/>
            <a:ext cx="1639061" cy="45491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63118" y="1637791"/>
            <a:ext cx="7085330" cy="396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E2F23"/>
                </a:solidFill>
                <a:latin typeface="Arial"/>
                <a:cs typeface="Arial"/>
              </a:rPr>
              <a:t>Лучшее</a:t>
            </a:r>
            <a:r>
              <a:rPr sz="1800" b="1" spc="30" dirty="0">
                <a:solidFill>
                  <a:srgbClr val="EE2F2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EE2F23"/>
                </a:solidFill>
                <a:latin typeface="Arial"/>
                <a:cs typeface="Arial"/>
              </a:rPr>
              <a:t>мобильное</a:t>
            </a:r>
            <a:r>
              <a:rPr sz="1800" b="1" dirty="0">
                <a:solidFill>
                  <a:srgbClr val="EE2F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E2F23"/>
                </a:solidFill>
                <a:latin typeface="Arial"/>
                <a:cs typeface="Arial"/>
              </a:rPr>
              <a:t>приложение </a:t>
            </a:r>
            <a:r>
              <a:rPr sz="1800" b="1" dirty="0">
                <a:solidFill>
                  <a:srgbClr val="EE2F23"/>
                </a:solidFill>
                <a:latin typeface="Arial"/>
                <a:cs typeface="Arial"/>
              </a:rPr>
              <a:t>по</a:t>
            </a:r>
            <a:r>
              <a:rPr sz="1800" b="1" spc="-5" dirty="0">
                <a:solidFill>
                  <a:srgbClr val="EE2F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E2F23"/>
                </a:solidFill>
                <a:latin typeface="Arial"/>
                <a:cs typeface="Arial"/>
              </a:rPr>
              <a:t>версии</a:t>
            </a:r>
            <a:r>
              <a:rPr sz="1800" b="1" spc="25" dirty="0">
                <a:solidFill>
                  <a:srgbClr val="EE2F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E2F23"/>
                </a:solidFill>
                <a:latin typeface="Arial"/>
                <a:cs typeface="Arial"/>
              </a:rPr>
              <a:t>Markswebb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Arial"/>
                <a:cs typeface="Arial"/>
              </a:rPr>
              <a:t>Бесплатное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открытие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обслуживание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зарплатного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проекта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Arial"/>
                <a:cs typeface="Arial"/>
              </a:rPr>
              <a:t>Бесплатный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выпуск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обслуживание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карт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Зачисление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з/п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счета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40" dirty="0">
                <a:latin typeface="Microsoft Sans Serif"/>
                <a:cs typeface="Microsoft Sans Serif"/>
              </a:rPr>
              <a:t>ФЛ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без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комиссии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Снятие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наличных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любом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банкомате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стороннего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банка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без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комиссии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Внесение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наличных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через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банкоматы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банков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партнеров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Онлайн-зачисление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средств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Полная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интеграция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1С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Парус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др.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базами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данных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Оформление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без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посещения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Банка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Индивидуальное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сопровождение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Лучшая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бонусная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программа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кэш-бэк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2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Начисление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процентов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остаток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текущему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счету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Открытие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счетов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юанях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83478" y="5061192"/>
            <a:ext cx="2092795" cy="138786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44528" y="102107"/>
            <a:ext cx="236220" cy="361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2671" y="0"/>
            <a:ext cx="12277725" cy="6902450"/>
            <a:chOff x="-42671" y="0"/>
            <a:chExt cx="12277725" cy="6902450"/>
          </a:xfrm>
        </p:grpSpPr>
        <p:sp>
          <p:nvSpPr>
            <p:cNvPr id="3" name="object 3"/>
            <p:cNvSpPr/>
            <p:nvPr/>
          </p:nvSpPr>
          <p:spPr>
            <a:xfrm>
              <a:off x="0" y="41146"/>
              <a:ext cx="12192000" cy="6817359"/>
            </a:xfrm>
            <a:custGeom>
              <a:avLst/>
              <a:gdLst/>
              <a:ahLst/>
              <a:cxnLst/>
              <a:rect l="l" t="t" r="r" b="b"/>
              <a:pathLst>
                <a:path w="12192000" h="6817359">
                  <a:moveTo>
                    <a:pt x="12192000" y="0"/>
                  </a:moveTo>
                  <a:lnTo>
                    <a:pt x="0" y="0"/>
                  </a:lnTo>
                  <a:lnTo>
                    <a:pt x="0" y="6816850"/>
                  </a:lnTo>
                  <a:lnTo>
                    <a:pt x="12192000" y="68168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E2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1146"/>
              <a:ext cx="12192000" cy="6817359"/>
            </a:xfrm>
            <a:custGeom>
              <a:avLst/>
              <a:gdLst/>
              <a:ahLst/>
              <a:cxnLst/>
              <a:rect l="l" t="t" r="r" b="b"/>
              <a:pathLst>
                <a:path w="12192000" h="6817359">
                  <a:moveTo>
                    <a:pt x="12192000" y="6816850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6816850"/>
                  </a:lnTo>
                </a:path>
              </a:pathLst>
            </a:custGeom>
            <a:ln w="85344">
              <a:solidFill>
                <a:srgbClr val="EE2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3150107"/>
              <a:ext cx="6243066" cy="11193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355" y="3698748"/>
              <a:ext cx="4776978" cy="111937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3209" y="3286455"/>
            <a:ext cx="546481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Меры 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4000" b="1" spc="-10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физических</a:t>
            </a:r>
            <a:r>
              <a:rPr sz="4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лиц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8008" y="3427476"/>
            <a:ext cx="6791706" cy="34160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5" y="281940"/>
            <a:ext cx="11153140" cy="616585"/>
            <a:chOff x="89915" y="281940"/>
            <a:chExt cx="11153140" cy="616585"/>
          </a:xfrm>
        </p:grpSpPr>
        <p:sp>
          <p:nvSpPr>
            <p:cNvPr id="3" name="object 3"/>
            <p:cNvSpPr/>
            <p:nvPr/>
          </p:nvSpPr>
          <p:spPr>
            <a:xfrm>
              <a:off x="89915" y="281940"/>
              <a:ext cx="11153140" cy="567055"/>
            </a:xfrm>
            <a:custGeom>
              <a:avLst/>
              <a:gdLst/>
              <a:ahLst/>
              <a:cxnLst/>
              <a:rect l="l" t="t" r="r" b="b"/>
              <a:pathLst>
                <a:path w="11153140" h="567055">
                  <a:moveTo>
                    <a:pt x="11152632" y="0"/>
                  </a:moveTo>
                  <a:lnTo>
                    <a:pt x="141731" y="0"/>
                  </a:lnTo>
                  <a:lnTo>
                    <a:pt x="0" y="566927"/>
                  </a:lnTo>
                  <a:lnTo>
                    <a:pt x="11010900" y="566927"/>
                  </a:lnTo>
                  <a:lnTo>
                    <a:pt x="11152632" y="0"/>
                  </a:lnTo>
                  <a:close/>
                </a:path>
              </a:pathLst>
            </a:custGeom>
            <a:solidFill>
              <a:srgbClr val="EE2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412" y="330695"/>
              <a:ext cx="4313682" cy="5677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5004" y="330695"/>
              <a:ext cx="424421" cy="5677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0348" y="330695"/>
              <a:ext cx="5136642" cy="56770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8036" y="393572"/>
            <a:ext cx="8883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Кредитные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каникулы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от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Альфа-Банка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15" dirty="0">
                <a:latin typeface="Arial"/>
                <a:cs typeface="Arial"/>
              </a:rPr>
              <a:t> Госпрограмма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для</a:t>
            </a:r>
            <a:r>
              <a:rPr sz="2000" spc="-5" dirty="0">
                <a:latin typeface="Arial"/>
                <a:cs typeface="Arial"/>
              </a:rPr>
              <a:t> населения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495" y="873118"/>
            <a:ext cx="4295140" cy="1682114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50545">
              <a:lnSpc>
                <a:spcPct val="100000"/>
              </a:lnSpc>
              <a:spcBef>
                <a:spcPts val="650"/>
              </a:spcBef>
            </a:pPr>
            <a:r>
              <a:rPr sz="1400" b="1" spc="-5" dirty="0">
                <a:latin typeface="Arial"/>
                <a:cs typeface="Arial"/>
              </a:rPr>
              <a:t>Кредитные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каникулы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от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Альфа-Банка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65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20" dirty="0">
                <a:latin typeface="Microsoft Sans Serif"/>
                <a:cs typeface="Microsoft Sans Serif"/>
              </a:rPr>
              <a:t>срок </a:t>
            </a:r>
            <a:r>
              <a:rPr sz="1200" dirty="0">
                <a:latin typeface="Microsoft Sans Serif"/>
                <a:cs typeface="Microsoft Sans Serif"/>
              </a:rPr>
              <a:t>3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6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месяцев</a:t>
            </a:r>
            <a:endParaRPr sz="12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265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не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запрашиваем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документы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подтверждение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снижения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дохода</a:t>
            </a:r>
            <a:endParaRPr sz="1200">
              <a:latin typeface="Microsoft Sans Serif"/>
              <a:cs typeface="Microsoft Sans Serif"/>
            </a:endParaRPr>
          </a:p>
          <a:p>
            <a:pPr marL="313055" marR="236220" indent="-30099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13055" algn="l"/>
                <a:tab pos="313690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не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ограничиваем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кредитные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каникулы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ипотечным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программам</a:t>
            </a:r>
            <a:endParaRPr sz="1200">
              <a:latin typeface="Microsoft Sans Serif"/>
              <a:cs typeface="Microsoft Sans Serif"/>
            </a:endParaRPr>
          </a:p>
          <a:p>
            <a:pPr marL="469900" marR="211454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Подайте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заявление</a:t>
            </a:r>
            <a:r>
              <a:rPr sz="1200" dirty="0">
                <a:latin typeface="Microsoft Sans Serif"/>
                <a:cs typeface="Microsoft Sans Serif"/>
              </a:rPr>
              <a:t> в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отделении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или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отправьте его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почту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moyplatej@alfabank.ru</a:t>
            </a:r>
            <a:r>
              <a:rPr sz="1200" spc="-5" dirty="0"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495" y="2712465"/>
            <a:ext cx="439293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20" dirty="0">
                <a:latin typeface="Microsoft Sans Serif"/>
                <a:cs typeface="Microsoft Sans Serif"/>
              </a:rPr>
              <a:t>запускаем каникулы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latin typeface="Arial"/>
                <a:cs typeface="Arial"/>
              </a:rPr>
              <a:t>кредита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наличными</a:t>
            </a:r>
            <a:endParaRPr sz="1200">
              <a:latin typeface="Arial"/>
              <a:cs typeface="Arial"/>
            </a:endParaRPr>
          </a:p>
          <a:p>
            <a:pPr marL="469900" marR="283210">
              <a:lnSpc>
                <a:spcPct val="100000"/>
              </a:lnSpc>
            </a:pPr>
            <a:r>
              <a:rPr sz="1200" spc="-20" dirty="0">
                <a:latin typeface="Microsoft Sans Serif"/>
                <a:cs typeface="Microsoft Sans Serif"/>
              </a:rPr>
              <a:t>Кредитные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каникулы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не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влекут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за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собой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просрочки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не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влияют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кредитную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историю</a:t>
            </a:r>
            <a:endParaRPr sz="1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Получить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их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может </a:t>
            </a:r>
            <a:r>
              <a:rPr sz="1200" dirty="0">
                <a:latin typeface="Microsoft Sans Serif"/>
                <a:cs typeface="Microsoft Sans Serif"/>
              </a:rPr>
              <a:t>любой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заёмщик,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который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внес</a:t>
            </a:r>
            <a:endParaRPr sz="1200">
              <a:latin typeface="Microsoft Sans Serif"/>
              <a:cs typeface="Microsoft Sans Serif"/>
            </a:endParaRPr>
          </a:p>
          <a:p>
            <a:pPr marL="469900" marR="508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хотя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бы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один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платёж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без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задержек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реструктуризаций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Когда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каникулы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закончатся,</a:t>
            </a:r>
            <a:r>
              <a:rPr sz="1200" spc="-15" dirty="0">
                <a:latin typeface="Microsoft Sans Serif"/>
                <a:cs typeface="Microsoft Sans Serif"/>
              </a:rPr>
              <a:t> ежемесячный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платёж</a:t>
            </a:r>
            <a:endParaRPr sz="1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не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изменится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495" dirty="0">
                <a:latin typeface="Microsoft Sans Serif"/>
                <a:cs typeface="Microsoft Sans Serif"/>
              </a:rPr>
              <a:t>—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увеличится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только </a:t>
            </a:r>
            <a:r>
              <a:rPr sz="1200" spc="-20" dirty="0">
                <a:latin typeface="Microsoft Sans Serif"/>
                <a:cs typeface="Microsoft Sans Serif"/>
              </a:rPr>
              <a:t>срок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кредита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2495" y="4175201"/>
            <a:ext cx="44513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indent="-25844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1200" spc="-25" dirty="0">
                <a:latin typeface="Microsoft Sans Serif"/>
                <a:cs typeface="Microsoft Sans Serif"/>
              </a:rPr>
              <a:t>запускаем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каникулы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latin typeface="Arial"/>
                <a:cs typeface="Arial"/>
              </a:rPr>
              <a:t>кредитных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карт</a:t>
            </a:r>
            <a:endParaRPr sz="12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sz="1200" spc="-30" dirty="0">
                <a:latin typeface="Microsoft Sans Serif"/>
                <a:cs typeface="Microsoft Sans Serif"/>
              </a:rPr>
              <a:t>Каникулы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клиентов</a:t>
            </a:r>
            <a:r>
              <a:rPr sz="1200" dirty="0">
                <a:latin typeface="Microsoft Sans Serif"/>
                <a:cs typeface="Microsoft Sans Serif"/>
              </a:rPr>
              <a:t> с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хорошей </a:t>
            </a:r>
            <a:r>
              <a:rPr sz="1200" spc="-15" dirty="0">
                <a:latin typeface="Microsoft Sans Serif"/>
                <a:cs typeface="Microsoft Sans Serif"/>
              </a:rPr>
              <a:t>кредитной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историей.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Минимальные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платежи</a:t>
            </a:r>
            <a:r>
              <a:rPr sz="1200" spc="-5" dirty="0">
                <a:latin typeface="Microsoft Sans Serif"/>
                <a:cs typeface="Microsoft Sans Serif"/>
              </a:rPr>
              <a:t> на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сумму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основного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долга 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снизим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до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0%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495" dirty="0">
                <a:latin typeface="Microsoft Sans Serif"/>
                <a:cs typeface="Microsoft Sans Serif"/>
              </a:rPr>
              <a:t>—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среднем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платёж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кредитке</a:t>
            </a:r>
            <a:endParaRPr sz="1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уменьшится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70%.</a:t>
            </a:r>
            <a:endParaRPr sz="1200">
              <a:latin typeface="Microsoft Sans Serif"/>
              <a:cs typeface="Microsoft Sans Serif"/>
            </a:endParaRPr>
          </a:p>
          <a:p>
            <a:pPr marL="469900" marR="309245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Во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время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беспроцентного </a:t>
            </a:r>
            <a:r>
              <a:rPr sz="1200" spc="-10" dirty="0">
                <a:latin typeface="Microsoft Sans Serif"/>
                <a:cs typeface="Microsoft Sans Serif"/>
              </a:rPr>
              <a:t>периода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платить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не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надо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вообще.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Когда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беспроцентный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период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закончится, 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нужно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выплачивать </a:t>
            </a:r>
            <a:r>
              <a:rPr sz="1200" spc="-15" dirty="0">
                <a:latin typeface="Microsoft Sans Serif"/>
                <a:cs typeface="Microsoft Sans Serif"/>
              </a:rPr>
              <a:t>только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проценты.</a:t>
            </a:r>
            <a:endParaRPr sz="1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Чтобы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уйти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каникулы,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лимит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кредитке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должен</a:t>
            </a:r>
            <a:endParaRPr sz="1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быть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меньше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1 </a:t>
            </a:r>
            <a:r>
              <a:rPr sz="1200" spc="-10" dirty="0">
                <a:latin typeface="Microsoft Sans Serif"/>
                <a:cs typeface="Microsoft Sans Serif"/>
              </a:rPr>
              <a:t>млн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рублей.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495" y="6187846"/>
            <a:ext cx="771080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20" dirty="0">
                <a:latin typeface="Microsoft Sans Serif"/>
                <a:cs typeface="Microsoft Sans Serif"/>
              </a:rPr>
              <a:t>заявку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можно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подать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онлайн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или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офисе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банка</a:t>
            </a:r>
            <a:endParaRPr sz="1200">
              <a:latin typeface="Microsoft Sans Serif"/>
              <a:cs typeface="Microsoft Sans Serif"/>
            </a:endParaRPr>
          </a:p>
          <a:p>
            <a:pPr marL="347345">
              <a:lnSpc>
                <a:spcPct val="100000"/>
              </a:lnSpc>
              <a:spcBef>
                <a:spcPts val="969"/>
              </a:spcBef>
            </a:pPr>
            <a:r>
              <a:rPr sz="1200" spc="-25" dirty="0">
                <a:solidFill>
                  <a:srgbClr val="AEABAB"/>
                </a:solidFill>
                <a:latin typeface="Microsoft Sans Serif"/>
                <a:cs typeface="Microsoft Sans Serif"/>
              </a:rPr>
              <a:t>*Каникулы</a:t>
            </a:r>
            <a:r>
              <a:rPr sz="1200" spc="25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AEABAB"/>
                </a:solidFill>
                <a:latin typeface="Microsoft Sans Serif"/>
                <a:cs typeface="Microsoft Sans Serif"/>
              </a:rPr>
              <a:t>доступны</a:t>
            </a:r>
            <a:r>
              <a:rPr sz="1200" spc="2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AEABAB"/>
                </a:solidFill>
                <a:latin typeface="Microsoft Sans Serif"/>
                <a:cs typeface="Microsoft Sans Serif"/>
              </a:rPr>
              <a:t>всем</a:t>
            </a:r>
            <a:r>
              <a:rPr sz="1200" spc="2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AEABAB"/>
                </a:solidFill>
                <a:latin typeface="Microsoft Sans Serif"/>
                <a:cs typeface="Microsoft Sans Serif"/>
              </a:rPr>
              <a:t>клиентам,</a:t>
            </a:r>
            <a:r>
              <a:rPr sz="1200" dirty="0">
                <a:solidFill>
                  <a:srgbClr val="AEABAB"/>
                </a:solidFill>
                <a:latin typeface="Microsoft Sans Serif"/>
                <a:cs typeface="Microsoft Sans Serif"/>
              </a:rPr>
              <a:t> у</a:t>
            </a:r>
            <a:r>
              <a:rPr sz="1200" spc="35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AEABAB"/>
                </a:solidFill>
                <a:latin typeface="Microsoft Sans Serif"/>
                <a:cs typeface="Microsoft Sans Serif"/>
              </a:rPr>
              <a:t>кого</a:t>
            </a:r>
            <a:r>
              <a:rPr sz="1200" spc="1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AEABAB"/>
                </a:solidFill>
                <a:latin typeface="Microsoft Sans Serif"/>
                <a:cs typeface="Microsoft Sans Serif"/>
              </a:rPr>
              <a:t>нет</a:t>
            </a:r>
            <a:r>
              <a:rPr sz="1200" spc="1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AEABAB"/>
                </a:solidFill>
                <a:latin typeface="Microsoft Sans Serif"/>
                <a:cs typeface="Microsoft Sans Serif"/>
              </a:rPr>
              <a:t>просрочек </a:t>
            </a:r>
            <a:r>
              <a:rPr sz="1200" spc="-10" dirty="0">
                <a:solidFill>
                  <a:srgbClr val="AEABAB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AEABAB"/>
                </a:solidFill>
                <a:latin typeface="Microsoft Sans Serif"/>
                <a:cs typeface="Microsoft Sans Serif"/>
              </a:rPr>
              <a:t>платежам</a:t>
            </a:r>
            <a:r>
              <a:rPr sz="1200" spc="-15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AEABAB"/>
                </a:solidFill>
                <a:latin typeface="Microsoft Sans Serif"/>
                <a:cs typeface="Microsoft Sans Serif"/>
              </a:rPr>
              <a:t>ни</a:t>
            </a:r>
            <a:r>
              <a:rPr sz="1200" spc="2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AEABAB"/>
                </a:solidFill>
                <a:latin typeface="Microsoft Sans Serif"/>
                <a:cs typeface="Microsoft Sans Serif"/>
              </a:rPr>
              <a:t>в</a:t>
            </a:r>
            <a:r>
              <a:rPr sz="1200" spc="2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AEABAB"/>
                </a:solidFill>
                <a:latin typeface="Microsoft Sans Serif"/>
                <a:cs typeface="Microsoft Sans Serif"/>
              </a:rPr>
              <a:t>нашем,</a:t>
            </a:r>
            <a:r>
              <a:rPr sz="1200" spc="1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AEABAB"/>
                </a:solidFill>
                <a:latin typeface="Microsoft Sans Serif"/>
                <a:cs typeface="Microsoft Sans Serif"/>
              </a:rPr>
              <a:t>ни</a:t>
            </a:r>
            <a:r>
              <a:rPr sz="1200" spc="35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AEABAB"/>
                </a:solidFill>
                <a:latin typeface="Microsoft Sans Serif"/>
                <a:cs typeface="Microsoft Sans Serif"/>
              </a:rPr>
              <a:t>в</a:t>
            </a:r>
            <a:r>
              <a:rPr sz="1200" spc="2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AEABAB"/>
                </a:solidFill>
                <a:latin typeface="Microsoft Sans Serif"/>
                <a:cs typeface="Microsoft Sans Serif"/>
              </a:rPr>
              <a:t>других</a:t>
            </a:r>
            <a:r>
              <a:rPr sz="1200" spc="30" dirty="0">
                <a:solidFill>
                  <a:srgbClr val="AEABAB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AEABAB"/>
                </a:solidFill>
                <a:latin typeface="Microsoft Sans Serif"/>
                <a:cs typeface="Microsoft Sans Serif"/>
              </a:rPr>
              <a:t>банках.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44528" y="102107"/>
            <a:ext cx="236220" cy="36118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978397" y="944626"/>
            <a:ext cx="5699125" cy="2233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5689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По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закону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106-ФЗ</a:t>
            </a:r>
            <a:endParaRPr sz="1400">
              <a:latin typeface="Arial"/>
              <a:cs typeface="Arial"/>
            </a:endParaRPr>
          </a:p>
          <a:p>
            <a:pPr marR="558800" algn="ctr">
              <a:lnSpc>
                <a:spcPct val="100000"/>
              </a:lnSpc>
            </a:pPr>
            <a:r>
              <a:rPr sz="1400" i="1" spc="-5" dirty="0">
                <a:latin typeface="Arial"/>
                <a:cs typeface="Arial"/>
              </a:rPr>
              <a:t>программа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действует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 5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марта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по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30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сентября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2022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года.</a:t>
            </a:r>
            <a:endParaRPr sz="1400">
              <a:latin typeface="Arial"/>
              <a:cs typeface="Arial"/>
            </a:endParaRPr>
          </a:p>
          <a:p>
            <a:pPr marL="175260">
              <a:lnSpc>
                <a:spcPct val="100000"/>
              </a:lnSpc>
              <a:spcBef>
                <a:spcPts val="1055"/>
              </a:spcBef>
            </a:pPr>
            <a:r>
              <a:rPr sz="1200" spc="-5" dirty="0">
                <a:latin typeface="Microsoft Sans Serif"/>
                <a:cs typeface="Microsoft Sans Serif"/>
              </a:rPr>
              <a:t>По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госпрограмме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можно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получить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отсрочку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кредитным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платежам</a:t>
            </a:r>
            <a:endParaRPr sz="1200">
              <a:latin typeface="Microsoft Sans Serif"/>
              <a:cs typeface="Microsoft Sans Serif"/>
            </a:endParaRPr>
          </a:p>
          <a:p>
            <a:pPr marL="175260">
              <a:lnSpc>
                <a:spcPct val="100000"/>
              </a:lnSpc>
              <a:tabLst>
                <a:tab pos="85788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на	</a:t>
            </a:r>
            <a:r>
              <a:rPr sz="1200" dirty="0">
                <a:latin typeface="Microsoft Sans Serif"/>
                <a:cs typeface="Microsoft Sans Serif"/>
              </a:rPr>
              <a:t>6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месяцев.</a:t>
            </a:r>
            <a:endParaRPr sz="1200">
              <a:latin typeface="Microsoft Sans Serif"/>
              <a:cs typeface="Microsoft Sans Serif"/>
            </a:endParaRPr>
          </a:p>
          <a:p>
            <a:pPr marL="175260">
              <a:lnSpc>
                <a:spcPct val="100000"/>
              </a:lnSpc>
              <a:spcBef>
                <a:spcPts val="5"/>
              </a:spcBef>
            </a:pPr>
            <a:r>
              <a:rPr sz="1200" spc="-40" dirty="0">
                <a:latin typeface="Microsoft Sans Serif"/>
                <a:cs typeface="Microsoft Sans Serif"/>
              </a:rPr>
              <a:t>Для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этого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надо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выполнить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несколько</a:t>
            </a:r>
            <a:r>
              <a:rPr sz="1200" spc="-5" dirty="0">
                <a:latin typeface="Microsoft Sans Serif"/>
                <a:cs typeface="Microsoft Sans Serif"/>
              </a:rPr>
              <a:t> условий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одновременно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347345" marR="146685" indent="-172720">
              <a:lnSpc>
                <a:spcPct val="100000"/>
              </a:lnSpc>
              <a:spcBef>
                <a:spcPts val="5"/>
              </a:spcBef>
              <a:buClr>
                <a:srgbClr val="EE2F23"/>
              </a:buClr>
              <a:buFont typeface="Wingdings"/>
              <a:buChar char=""/>
              <a:tabLst>
                <a:tab pos="347980" algn="l"/>
              </a:tabLst>
            </a:pPr>
            <a:r>
              <a:rPr sz="1200" dirty="0">
                <a:latin typeface="Microsoft Sans Serif"/>
                <a:cs typeface="Microsoft Sans Serif"/>
              </a:rPr>
              <a:t>Ваш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доход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за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предыдущий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месяц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снизился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30%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или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более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процентов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по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сравнению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Microsoft Sans Serif"/>
                <a:cs typeface="Microsoft Sans Serif"/>
              </a:rPr>
              <a:t>со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среднемесячным </a:t>
            </a:r>
            <a:r>
              <a:rPr sz="1200" spc="-15" dirty="0">
                <a:latin typeface="Microsoft Sans Serif"/>
                <a:cs typeface="Microsoft Sans Serif"/>
              </a:rPr>
              <a:t>доходом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за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2021</a:t>
            </a:r>
            <a:r>
              <a:rPr sz="1200" spc="-25" dirty="0">
                <a:latin typeface="Microsoft Sans Serif"/>
                <a:cs typeface="Microsoft Sans Serif"/>
              </a:rPr>
              <a:t> год</a:t>
            </a:r>
            <a:endParaRPr sz="1200">
              <a:latin typeface="Microsoft Sans Serif"/>
              <a:cs typeface="Microsoft Sans Serif"/>
            </a:endParaRPr>
          </a:p>
          <a:p>
            <a:pPr marL="631825" marR="508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Необходимо документальное </a:t>
            </a:r>
            <a:r>
              <a:rPr sz="1200" spc="-10" dirty="0">
                <a:latin typeface="Microsoft Sans Serif"/>
                <a:cs typeface="Microsoft Sans Serif"/>
              </a:rPr>
              <a:t>подтверждение: </a:t>
            </a:r>
            <a:r>
              <a:rPr sz="1200" spc="-15" dirty="0">
                <a:latin typeface="Microsoft Sans Serif"/>
                <a:cs typeface="Microsoft Sans Serif"/>
              </a:rPr>
              <a:t>справка </a:t>
            </a:r>
            <a:r>
              <a:rPr sz="1200" spc="-60" dirty="0">
                <a:latin typeface="Microsoft Sans Serif"/>
                <a:cs typeface="Microsoft Sans Serif"/>
              </a:rPr>
              <a:t>2-НДФЛ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 </a:t>
            </a:r>
            <a:r>
              <a:rPr sz="1200" spc="-10" dirty="0">
                <a:latin typeface="Microsoft Sans Serif"/>
                <a:cs typeface="Microsoft Sans Serif"/>
              </a:rPr>
              <a:t>места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работы, </a:t>
            </a:r>
            <a:r>
              <a:rPr sz="1200" spc="-15" dirty="0">
                <a:latin typeface="Microsoft Sans Serif"/>
                <a:cs typeface="Microsoft Sans Serif"/>
              </a:rPr>
              <a:t>справка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регистрации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качестве </a:t>
            </a:r>
            <a:r>
              <a:rPr sz="1200" spc="-20" dirty="0">
                <a:latin typeface="Microsoft Sans Serif"/>
                <a:cs typeface="Microsoft Sans Serif"/>
              </a:rPr>
              <a:t>безработного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или</a:t>
            </a:r>
            <a:endParaRPr sz="1200">
              <a:latin typeface="Microsoft Sans Serif"/>
              <a:cs typeface="Microsoft Sans Serif"/>
            </a:endParaRPr>
          </a:p>
          <a:p>
            <a:pPr marL="631825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больничным листом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0958" y="3334969"/>
            <a:ext cx="5495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EE2F23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Максимальная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сумма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кредита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дату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выдачи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не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превышает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следующих</a:t>
            </a:r>
            <a:endParaRPr sz="1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лимитов: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8157" y="3701288"/>
            <a:ext cx="51663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EE2F23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по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ипотеке: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4,5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млн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₽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Москвы;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3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млн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₽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Московской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области,</a:t>
            </a:r>
            <a:endParaRPr sz="1200">
              <a:latin typeface="Microsoft Sans Serif"/>
              <a:cs typeface="Microsoft Sans Serif"/>
            </a:endParaRPr>
          </a:p>
          <a:p>
            <a:pPr marL="299085" marR="41275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Санкт-Петербурга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Дальневосточного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ФО;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млн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₽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других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регионов,</a:t>
            </a:r>
            <a:endParaRPr sz="1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EE2F23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по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потребительским</a:t>
            </a:r>
            <a:r>
              <a:rPr sz="1200" spc="-20" dirty="0">
                <a:latin typeface="Microsoft Sans Serif"/>
                <a:cs typeface="Microsoft Sans Serif"/>
              </a:rPr>
              <a:t> кредитам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физических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лиц: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250</a:t>
            </a:r>
            <a:r>
              <a:rPr sz="1200" spc="-5" dirty="0">
                <a:latin typeface="Microsoft Sans Serif"/>
                <a:cs typeface="Microsoft Sans Serif"/>
              </a:rPr>
              <a:t> 000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₽,</a:t>
            </a:r>
            <a:endParaRPr sz="1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EE2F23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по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кредитным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картам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картам </a:t>
            </a:r>
            <a:r>
              <a:rPr sz="1200" spc="-15" dirty="0">
                <a:latin typeface="Microsoft Sans Serif"/>
                <a:cs typeface="Microsoft Sans Serif"/>
              </a:rPr>
              <a:t>рассрочки: </a:t>
            </a:r>
            <a:r>
              <a:rPr sz="1200" dirty="0">
                <a:latin typeface="Microsoft Sans Serif"/>
                <a:cs typeface="Microsoft Sans Serif"/>
              </a:rPr>
              <a:t>100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000</a:t>
            </a:r>
            <a:r>
              <a:rPr sz="1200" dirty="0">
                <a:latin typeface="Microsoft Sans Serif"/>
                <a:cs typeface="Microsoft Sans Serif"/>
              </a:rPr>
              <a:t> ₽,</a:t>
            </a:r>
            <a:endParaRPr sz="1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EE2F23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по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автокредитам: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600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000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₽.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0958" y="4981702"/>
            <a:ext cx="5289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EE2F23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dirty="0">
                <a:latin typeface="Microsoft Sans Serif"/>
                <a:cs typeface="Microsoft Sans Serif"/>
              </a:rPr>
              <a:t>Вы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заключили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кредитный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договор </a:t>
            </a:r>
            <a:r>
              <a:rPr sz="1200" spc="-5" dirty="0">
                <a:latin typeface="Microsoft Sans Serif"/>
                <a:cs typeface="Microsoft Sans Serif"/>
              </a:rPr>
              <a:t>до</a:t>
            </a:r>
            <a:r>
              <a:rPr sz="1200" spc="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28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февраля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2022</a:t>
            </a:r>
            <a:r>
              <a:rPr sz="1200" spc="-15" dirty="0">
                <a:latin typeface="Microsoft Sans Serif"/>
                <a:cs typeface="Microsoft Sans Serif"/>
              </a:rPr>
              <a:t> включительно.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40958" y="5347461"/>
            <a:ext cx="5582285" cy="70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EE2F23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40" dirty="0">
                <a:latin typeface="Microsoft Sans Serif"/>
                <a:cs typeface="Microsoft Sans Serif"/>
              </a:rPr>
              <a:t>Когда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вы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подаёте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заявление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кредитные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каникулы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ипотеке,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у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вас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нет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ипотечных </a:t>
            </a:r>
            <a:r>
              <a:rPr sz="1200" spc="-25" dirty="0">
                <a:latin typeface="Microsoft Sans Serif"/>
                <a:cs typeface="Microsoft Sans Serif"/>
              </a:rPr>
              <a:t>каникул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другой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госпрограмме.</a:t>
            </a:r>
            <a:endParaRPr sz="1200">
              <a:latin typeface="Microsoft Sans Serif"/>
              <a:cs typeface="Microsoft Sans Serif"/>
            </a:endParaRPr>
          </a:p>
          <a:p>
            <a:pPr marL="320675">
              <a:lnSpc>
                <a:spcPct val="100000"/>
              </a:lnSpc>
              <a:spcBef>
                <a:spcPts val="1030"/>
              </a:spcBef>
            </a:pPr>
            <a:r>
              <a:rPr sz="12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Подробно </a:t>
            </a:r>
            <a:r>
              <a:rPr sz="12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здесь</a:t>
            </a:r>
            <a:r>
              <a:rPr sz="1200" spc="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https://alfabank.ru/get-money/land/credit-holidays-2020/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AF1F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2711" y="822960"/>
              <a:ext cx="3918204" cy="29016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400" y="103631"/>
              <a:ext cx="339851" cy="4892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5768" y="822960"/>
              <a:ext cx="1546859" cy="2926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583" y="1306067"/>
              <a:ext cx="4031741" cy="67741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9469" y="1390650"/>
            <a:ext cx="35483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Контакты</a:t>
            </a:r>
            <a:r>
              <a:rPr spc="-15" dirty="0"/>
              <a:t> </a:t>
            </a:r>
            <a:r>
              <a:rPr spc="-5" dirty="0"/>
              <a:t>для</a:t>
            </a:r>
            <a:r>
              <a:rPr spc="-35" dirty="0"/>
              <a:t> </a:t>
            </a:r>
            <a:r>
              <a:rPr spc="-5" dirty="0"/>
              <a:t>связи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1457" y="6290564"/>
            <a:ext cx="690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2022г.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6176" y="3226320"/>
            <a:ext cx="4367530" cy="1334770"/>
            <a:chOff x="646176" y="3226320"/>
            <a:chExt cx="4367530" cy="13347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176" y="3226320"/>
              <a:ext cx="2274570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6176" y="3500640"/>
              <a:ext cx="4367022" cy="5112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176" y="3774960"/>
              <a:ext cx="2390394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176" y="4049280"/>
              <a:ext cx="2399538" cy="51128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76731" y="3287014"/>
            <a:ext cx="40049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Руденко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Елена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Руководитель</a:t>
            </a:r>
            <a:r>
              <a:rPr sz="1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сети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отделений </a:t>
            </a:r>
            <a:r>
              <a:rPr sz="1800" b="1" spc="-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малого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бизнеса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911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300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97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74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1006</Words>
  <Application>Microsoft Office PowerPoint</Application>
  <PresentationFormat>Широкоэкранный</PresentationFormat>
  <Paragraphs>184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Microsoft Sans Serif</vt:lpstr>
      <vt:lpstr>Times New Roman</vt:lpstr>
      <vt:lpstr>Verdana</vt:lpstr>
      <vt:lpstr>Wingdings</vt:lpstr>
      <vt:lpstr>Office Theme</vt:lpstr>
      <vt:lpstr>Презентация PowerPoint</vt:lpstr>
      <vt:lpstr>Льготные программы кредитования с гос поддержкой</vt:lpstr>
      <vt:lpstr>Кредитные каникулы от Альфа-Банка и Госпрограмма для бизнеса</vt:lpstr>
      <vt:lpstr>Акция «Поддержка клиентов с ВЭД»</vt:lpstr>
      <vt:lpstr>Пакеты услуг в рамках поддержки</vt:lpstr>
      <vt:lpstr>Зарплатный проект</vt:lpstr>
      <vt:lpstr>Презентация PowerPoint</vt:lpstr>
      <vt:lpstr>Кредитные каникулы от Альфа-Банка и Госпрограмма для населения</vt:lpstr>
      <vt:lpstr>Контакты для связи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Посохова Елена Владимировна</dc:creator>
  <cp:lastModifiedBy>user</cp:lastModifiedBy>
  <cp:revision>1</cp:revision>
  <dcterms:created xsi:type="dcterms:W3CDTF">2022-03-17T06:26:25Z</dcterms:created>
  <dcterms:modified xsi:type="dcterms:W3CDTF">2022-03-17T08:44:58Z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2022-03-17T00:00:00Z</vt:filetime>
  </property>
</Properties>
</file>